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Noto Serif KR Semi-Bold" panose="020B0600000101010101" charset="-127"/>
      <p:regular r:id="rId14"/>
    </p:embeddedFont>
    <p:embeddedFont>
      <p:font typeface="Source Han Sans KR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M Serif Display" panose="020B0600000101010101" charset="0"/>
      <p:regular r:id="rId20"/>
    </p:embeddedFont>
    <p:embeddedFont>
      <p:font typeface="Noto Serif KR" panose="02020200000000000000" pitchFamily="18" charset="-127"/>
      <p:regular r:id="rId21"/>
      <p:bold r:id="rId22"/>
    </p:embeddedFont>
    <p:embeddedFont>
      <p:font typeface="Noto Serif KR Bold" panose="02020200000000000000" pitchFamily="18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28700" y="7902369"/>
            <a:ext cx="1904905" cy="1355931"/>
            <a:chOff x="0" y="0"/>
            <a:chExt cx="2539873" cy="1807908"/>
          </a:xfrm>
        </p:grpSpPr>
        <p:grpSp>
          <p:nvGrpSpPr>
            <p:cNvPr id="10" name="Group 10"/>
            <p:cNvGrpSpPr/>
            <p:nvPr/>
          </p:nvGrpSpPr>
          <p:grpSpPr>
            <a:xfrm rot="5400000">
              <a:off x="731964" y="0"/>
              <a:ext cx="1807908" cy="1807908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6601833" y="3224042"/>
            <a:ext cx="1919458" cy="1919458"/>
          </a:xfrm>
          <a:custGeom>
            <a:avLst/>
            <a:gdLst/>
            <a:ahLst/>
            <a:cxnLst/>
            <a:rect l="l" t="t" r="r" b="b"/>
            <a:pathLst>
              <a:path w="1919458" h="1919458">
                <a:moveTo>
                  <a:pt x="0" y="0"/>
                </a:moveTo>
                <a:lnTo>
                  <a:pt x="1919459" y="0"/>
                </a:lnTo>
                <a:lnTo>
                  <a:pt x="1919459" y="1919458"/>
                </a:lnTo>
                <a:lnTo>
                  <a:pt x="0" y="1919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456259" y="3554047"/>
            <a:ext cx="4471206" cy="155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58"/>
              </a:lnSpc>
              <a:spcBef>
                <a:spcPct val="0"/>
              </a:spcBef>
            </a:pPr>
            <a:r>
              <a:rPr lang="en-US" sz="9113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Zoo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56259" y="5397163"/>
            <a:ext cx="9439467" cy="56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8"/>
              </a:lnSpc>
              <a:spcBef>
                <a:spcPct val="0"/>
              </a:spcBef>
            </a:pPr>
            <a:r>
              <a:rPr lang="en-US" sz="327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캡스톤디자인 II 중간 발표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53960" y="8918575"/>
            <a:ext cx="2405340" cy="104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20227126 김만종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20217142 양경찬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지도교수 : 이정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88685" y="2302316"/>
            <a:ext cx="2278171" cy="2286000"/>
            <a:chOff x="0" y="0"/>
            <a:chExt cx="3037562" cy="304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37562" cy="3048000"/>
            </a:xfrm>
            <a:custGeom>
              <a:avLst/>
              <a:gdLst/>
              <a:ahLst/>
              <a:cxnLst/>
              <a:rect l="l" t="t" r="r" b="b"/>
              <a:pathLst>
                <a:path w="3037562" h="3048000">
                  <a:moveTo>
                    <a:pt x="0" y="0"/>
                  </a:moveTo>
                  <a:lnTo>
                    <a:pt x="3037562" y="0"/>
                  </a:lnTo>
                  <a:lnTo>
                    <a:pt x="3037562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98612" y="103831"/>
              <a:ext cx="2840338" cy="284033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61017"/>
              </p:ext>
            </p:extLst>
          </p:nvPr>
        </p:nvGraphicFramePr>
        <p:xfrm>
          <a:off x="7858510" y="1028700"/>
          <a:ext cx="9819889" cy="6602492"/>
        </p:xfrm>
        <a:graphic>
          <a:graphicData uri="http://schemas.openxmlformats.org/drawingml/2006/table">
            <a:tbl>
              <a:tblPr/>
              <a:tblGrid>
                <a:gridCol w="998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4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4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4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4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4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4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5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45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4601">
                <a:tc rowSpan="2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단계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 내용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일정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 일정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 일정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 일정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 일정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 일정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 일정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 일정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01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단계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추진 내용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2월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3월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4월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5월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6월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7월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8월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9월 ~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2">
                <a:tc rowSpan="3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계획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게임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기획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계획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프로젝트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계획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수립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계획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라이브러리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학습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52">
                <a:tc rowSpan="2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설계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UI 디자인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설계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게임 구조 설계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52">
                <a:tc rowSpan="6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개발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게임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시스템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개발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596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개발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멀티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플레이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시스템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개발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95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개발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AI NPC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개발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95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개발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UI 구현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95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개발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사운드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작업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195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개발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모듈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통합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1952">
                <a:tc rowSpan="3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검수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단위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테스트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195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검수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통합 테스트</a:t>
                      </a: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1952">
                <a:tc vMerge="1"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검수</a:t>
                      </a: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플레이</a:t>
                      </a:r>
                      <a:r>
                        <a:rPr lang="en-US" sz="854" b="1" dirty="0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000000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테스트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1952"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b="1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r>
                        <a:rPr lang="en-US" sz="854" b="1" dirty="0" err="1">
                          <a:solidFill>
                            <a:srgbClr val="FF5757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공모전</a:t>
                      </a:r>
                      <a:r>
                        <a:rPr lang="en-US" sz="854" b="1" dirty="0">
                          <a:solidFill>
                            <a:srgbClr val="FF5757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 </a:t>
                      </a:r>
                      <a:r>
                        <a:rPr lang="en-US" sz="854" b="1" dirty="0" err="1">
                          <a:solidFill>
                            <a:srgbClr val="FF5757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도전</a:t>
                      </a:r>
                      <a:endParaRPr lang="en-US" sz="1100" b="1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6"/>
                        </a:lnSpc>
                        <a:defRPr/>
                      </a:pPr>
                      <a:endParaRPr lang="en-US" sz="1100" dirty="0"/>
                    </a:p>
                  </a:txBody>
                  <a:tcPr marL="20346" marR="20346" marT="20346" marB="20346" anchor="ctr">
                    <a:lnL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3766069" y="7070792"/>
            <a:ext cx="2123404" cy="2123404"/>
          </a:xfrm>
          <a:custGeom>
            <a:avLst/>
            <a:gdLst/>
            <a:ahLst/>
            <a:cxnLst/>
            <a:rect l="l" t="t" r="r" b="b"/>
            <a:pathLst>
              <a:path w="2123404" h="2123404">
                <a:moveTo>
                  <a:pt x="0" y="0"/>
                </a:moveTo>
                <a:lnTo>
                  <a:pt x="2123404" y="0"/>
                </a:lnTo>
                <a:lnTo>
                  <a:pt x="2123404" y="2123404"/>
                </a:lnTo>
                <a:lnTo>
                  <a:pt x="0" y="2123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4208" y="660400"/>
            <a:ext cx="5570868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Issues &amp; 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208" y="1713220"/>
            <a:ext cx="638433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📌팀원 역할 수행과 협업 문제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208" y="4683566"/>
            <a:ext cx="6489891" cy="17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Bold"/>
                <a:ea typeface="Noto Serif KR Bold"/>
                <a:cs typeface="Noto Serif KR Bold"/>
                <a:sym typeface="Noto Serif KR Bold"/>
              </a:rPr>
              <a:t>명확하지 않았던 인터페이스로 인한 충돌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모듈 명세서 작성, 통합 설계 리뷰를 통해 책임 범위 재정의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페어 프로그래밍, 코드 리뷰 진행으로 지식 공유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11523"/>
              </a:solidFill>
              <a:latin typeface="Noto Serif KR"/>
              <a:ea typeface="Noto Serif KR"/>
              <a:cs typeface="Noto Serif KR"/>
              <a:sym typeface="Noto Serif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9762" y="9189702"/>
            <a:ext cx="7896016" cy="69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Bold"/>
                <a:ea typeface="Noto Serif KR Bold"/>
                <a:cs typeface="Noto Serif KR Bold"/>
                <a:sym typeface="Noto Serif KR Bold"/>
              </a:rPr>
              <a:t>게임플레이 개선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미션 추가, AI 개선, 사운드와 이펙트 추가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8510" y="271780"/>
            <a:ext cx="519213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📌일정 지연 및 대응 방안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58510" y="7881769"/>
            <a:ext cx="8586208" cy="17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Bold"/>
                <a:ea typeface="Noto Serif KR Bold"/>
                <a:cs typeface="Noto Serif KR Bold"/>
                <a:sym typeface="Noto Serif KR Bold"/>
              </a:rPr>
              <a:t>AI 모델 학습, 네트워크 안정화로 인한 딜레이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기능 우선순위를 재조정하여 핵심 기능 먼저 완성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부가 기능은 후속 스프린트에 배치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AI 와 UI 개발을 병행하여 병목을 줄이고, 위험 관리 회의를 통해 예상 리스크 파악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4208" y="6656599"/>
            <a:ext cx="638433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📌추후 추가적인 개발 내용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8104" y="2949473"/>
            <a:ext cx="2130253" cy="2130253"/>
            <a:chOff x="0" y="0"/>
            <a:chExt cx="2840338" cy="284033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840338" cy="284033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92798" y="577421"/>
              <a:ext cx="1854741" cy="1685496"/>
            </a:xfrm>
            <a:custGeom>
              <a:avLst/>
              <a:gdLst/>
              <a:ahLst/>
              <a:cxnLst/>
              <a:rect l="l" t="t" r="r" b="b"/>
              <a:pathLst>
                <a:path w="1854741" h="1685496">
                  <a:moveTo>
                    <a:pt x="0" y="0"/>
                  </a:moveTo>
                  <a:lnTo>
                    <a:pt x="1854741" y="0"/>
                  </a:lnTo>
                  <a:lnTo>
                    <a:pt x="1854741" y="1685496"/>
                  </a:lnTo>
                  <a:lnTo>
                    <a:pt x="0" y="1685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472472" y="6298016"/>
            <a:ext cx="1925885" cy="2273040"/>
          </a:xfrm>
          <a:custGeom>
            <a:avLst/>
            <a:gdLst/>
            <a:ahLst/>
            <a:cxnLst/>
            <a:rect l="l" t="t" r="r" b="b"/>
            <a:pathLst>
              <a:path w="1925885" h="2273040">
                <a:moveTo>
                  <a:pt x="0" y="0"/>
                </a:moveTo>
                <a:lnTo>
                  <a:pt x="1925885" y="0"/>
                </a:lnTo>
                <a:lnTo>
                  <a:pt x="1925885" y="2273041"/>
                </a:lnTo>
                <a:lnTo>
                  <a:pt x="0" y="2273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4208" y="660400"/>
            <a:ext cx="4837974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5. Challenges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36888" y="3341581"/>
            <a:ext cx="11263349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011523"/>
                </a:solidFill>
                <a:latin typeface="Noto Serif KR Bold"/>
                <a:ea typeface="Noto Serif KR Bold"/>
                <a:cs typeface="Noto Serif KR Bold"/>
                <a:sym typeface="Noto Serif KR Bold"/>
              </a:rPr>
              <a:t>재미 요소를 추가하기 위한 아이디어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Hider의 체력이 감소할 때마다 랜덤하게 위치 이동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AI NPC와 플레이어의 싱크로율이 중요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4208" y="1713220"/>
            <a:ext cx="286159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📌방향성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6888" y="6513478"/>
            <a:ext cx="11263349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011523"/>
                </a:solidFill>
                <a:latin typeface="Noto Serif KR Bold"/>
                <a:ea typeface="Noto Serif KR Bold"/>
                <a:cs typeface="Noto Serif KR Bold"/>
                <a:sym typeface="Noto Serif KR Bold"/>
              </a:rPr>
              <a:t>UI/UX 개선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좀 더 예쁘게 UI꾸미기</a:t>
            </a:r>
          </a:p>
          <a:p>
            <a:pPr marL="1079505" lvl="2" indent="-359835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편리한 UX 제공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6203" y="3923656"/>
            <a:ext cx="6418401" cy="142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03"/>
              </a:lnSpc>
              <a:spcBef>
                <a:spcPct val="0"/>
              </a:spcBef>
            </a:pPr>
            <a:r>
              <a:rPr lang="en-US" sz="8359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294911" y="8885555"/>
            <a:ext cx="2964389" cy="115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20227126 김만종</a:t>
            </a:r>
          </a:p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20217142 양경찬</a:t>
            </a:r>
          </a:p>
          <a:p>
            <a:pPr algn="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지도교수 : 이정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903369" y="1028700"/>
            <a:ext cx="1355931" cy="1904905"/>
            <a:chOff x="0" y="0"/>
            <a:chExt cx="1807908" cy="25398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07908" cy="18079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731964"/>
              <a:ext cx="1807908" cy="1807908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9970" y="3445475"/>
            <a:ext cx="2197785" cy="51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Overview  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34215" y="952500"/>
            <a:ext cx="5219569" cy="7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9970" y="4287952"/>
            <a:ext cx="2272335" cy="51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Structure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9970" y="5130430"/>
            <a:ext cx="3890263" cy="51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Previous Progress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9970" y="5972908"/>
            <a:ext cx="3695449" cy="51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Issues &amp; Solutions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73532" y="3440281"/>
            <a:ext cx="1021231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76321" y="4278427"/>
            <a:ext cx="137170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5113" y="5120905"/>
            <a:ext cx="1812916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이전 상황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99035" y="5963383"/>
            <a:ext cx="2148995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문제와 해결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937756" y="3731198"/>
            <a:ext cx="11535777" cy="4332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4012305" y="4573675"/>
            <a:ext cx="11164016" cy="27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5630233" y="5416153"/>
            <a:ext cx="9104880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5435419" y="6258631"/>
            <a:ext cx="8963616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739970" y="6811108"/>
            <a:ext cx="2516192" cy="51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5. 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18328" y="6801583"/>
            <a:ext cx="929702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도전</a:t>
            </a:r>
          </a:p>
        </p:txBody>
      </p:sp>
      <p:sp>
        <p:nvSpPr>
          <p:cNvPr id="17" name="AutoShape 17"/>
          <p:cNvSpPr/>
          <p:nvPr/>
        </p:nvSpPr>
        <p:spPr>
          <a:xfrm>
            <a:off x="4256162" y="7096831"/>
            <a:ext cx="11362166" cy="0"/>
          </a:xfrm>
          <a:prstGeom prst="line">
            <a:avLst/>
          </a:prstGeom>
          <a:ln w="9525" cap="flat">
            <a:solidFill>
              <a:srgbClr val="01152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64956" y="4618594"/>
            <a:ext cx="904029" cy="89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6"/>
              </a:lnSpc>
              <a:spcBef>
                <a:spcPct val="0"/>
              </a:spcBef>
            </a:pPr>
            <a:r>
              <a:rPr lang="en-US" sz="5247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24967" y="1035050"/>
            <a:ext cx="7838065" cy="266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89"/>
              </a:lnSpc>
              <a:spcBef>
                <a:spcPct val="0"/>
              </a:spcBef>
            </a:pPr>
            <a:r>
              <a:rPr lang="en-US" sz="15635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Zoo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208" y="660400"/>
            <a:ext cx="3425146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6229623" y="3302624"/>
            <a:ext cx="2278171" cy="2286000"/>
          </a:xfrm>
          <a:custGeom>
            <a:avLst/>
            <a:gdLst/>
            <a:ahLst/>
            <a:cxnLst/>
            <a:rect l="l" t="t" r="r" b="b"/>
            <a:pathLst>
              <a:path w="2278171" h="2286000">
                <a:moveTo>
                  <a:pt x="0" y="0"/>
                </a:moveTo>
                <a:lnTo>
                  <a:pt x="2278171" y="0"/>
                </a:lnTo>
                <a:lnTo>
                  <a:pt x="2278171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303582" y="3380497"/>
            <a:ext cx="2130253" cy="21302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81042" y="5414249"/>
            <a:ext cx="1975333" cy="82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Hider</a:t>
            </a:r>
          </a:p>
        </p:txBody>
      </p:sp>
      <p:sp>
        <p:nvSpPr>
          <p:cNvPr id="10" name="Freeform 10"/>
          <p:cNvSpPr/>
          <p:nvPr/>
        </p:nvSpPr>
        <p:spPr>
          <a:xfrm>
            <a:off x="9780206" y="3302624"/>
            <a:ext cx="2278171" cy="2286000"/>
          </a:xfrm>
          <a:custGeom>
            <a:avLst/>
            <a:gdLst/>
            <a:ahLst/>
            <a:cxnLst/>
            <a:rect l="l" t="t" r="r" b="b"/>
            <a:pathLst>
              <a:path w="2278171" h="2286000">
                <a:moveTo>
                  <a:pt x="0" y="0"/>
                </a:moveTo>
                <a:lnTo>
                  <a:pt x="2278171" y="0"/>
                </a:lnTo>
                <a:lnTo>
                  <a:pt x="2278171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854165" y="3380497"/>
            <a:ext cx="2130253" cy="21302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26146" y="5415501"/>
            <a:ext cx="2386290" cy="82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Seeker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31419" y="6730660"/>
            <a:ext cx="6898087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BF6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전반적인 게임 프로세스 구현 완료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250" y="7013485"/>
            <a:ext cx="9620635" cy="304653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349183" y="7819202"/>
            <a:ext cx="4763254" cy="139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Unity 및 NGO, ML-Agents 활용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Hider/Seeker 역할 구분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 형태의 맵 및 랜덤 포지션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AI NPC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08167" y="8147403"/>
            <a:ext cx="1504117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90%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75716" y="8147403"/>
            <a:ext cx="2815254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현재 진행률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135" y="1330325"/>
            <a:ext cx="7332582" cy="7749096"/>
          </a:xfrm>
          <a:custGeom>
            <a:avLst/>
            <a:gdLst/>
            <a:ahLst/>
            <a:cxnLst/>
            <a:rect l="l" t="t" r="r" b="b"/>
            <a:pathLst>
              <a:path w="7332582" h="7749096">
                <a:moveTo>
                  <a:pt x="0" y="0"/>
                </a:moveTo>
                <a:lnTo>
                  <a:pt x="7332583" y="0"/>
                </a:lnTo>
                <a:lnTo>
                  <a:pt x="7332583" y="7749096"/>
                </a:lnTo>
                <a:lnTo>
                  <a:pt x="0" y="774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43560" y="4760627"/>
            <a:ext cx="1362924" cy="1362924"/>
          </a:xfrm>
          <a:custGeom>
            <a:avLst/>
            <a:gdLst/>
            <a:ahLst/>
            <a:cxnLst/>
            <a:rect l="l" t="t" r="r" b="b"/>
            <a:pathLst>
              <a:path w="1362924" h="1362924">
                <a:moveTo>
                  <a:pt x="0" y="0"/>
                </a:moveTo>
                <a:lnTo>
                  <a:pt x="1362924" y="0"/>
                </a:lnTo>
                <a:lnTo>
                  <a:pt x="1362924" y="1362924"/>
                </a:lnTo>
                <a:lnTo>
                  <a:pt x="0" y="136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9727" y="5695339"/>
            <a:ext cx="1350589" cy="517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6"/>
              </a:lnSpc>
              <a:spcBef>
                <a:spcPct val="0"/>
              </a:spcBef>
            </a:pPr>
            <a:r>
              <a:rPr lang="en-US" sz="296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Zoo</a:t>
            </a:r>
          </a:p>
        </p:txBody>
      </p:sp>
      <p:sp>
        <p:nvSpPr>
          <p:cNvPr id="5" name="Freeform 5"/>
          <p:cNvSpPr/>
          <p:nvPr/>
        </p:nvSpPr>
        <p:spPr>
          <a:xfrm>
            <a:off x="2117165" y="2095962"/>
            <a:ext cx="568431" cy="579293"/>
          </a:xfrm>
          <a:custGeom>
            <a:avLst/>
            <a:gdLst/>
            <a:ahLst/>
            <a:cxnLst/>
            <a:rect l="l" t="t" r="r" b="b"/>
            <a:pathLst>
              <a:path w="568431" h="579293">
                <a:moveTo>
                  <a:pt x="0" y="0"/>
                </a:moveTo>
                <a:lnTo>
                  <a:pt x="568431" y="0"/>
                </a:lnTo>
                <a:lnTo>
                  <a:pt x="568431" y="579292"/>
                </a:lnTo>
                <a:lnTo>
                  <a:pt x="0" y="579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219287" y="1966493"/>
            <a:ext cx="658279" cy="579293"/>
            <a:chOff x="0" y="0"/>
            <a:chExt cx="877705" cy="7723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77705" cy="772390"/>
              <a:chOff x="0" y="0"/>
              <a:chExt cx="258064" cy="22709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58064" cy="227099"/>
              </a:xfrm>
              <a:custGeom>
                <a:avLst/>
                <a:gdLst/>
                <a:ahLst/>
                <a:cxnLst/>
                <a:rect l="l" t="t" r="r" b="b"/>
                <a:pathLst>
                  <a:path w="258064" h="227099">
                    <a:moveTo>
                      <a:pt x="113550" y="0"/>
                    </a:moveTo>
                    <a:lnTo>
                      <a:pt x="144514" y="0"/>
                    </a:lnTo>
                    <a:cubicBezTo>
                      <a:pt x="174630" y="0"/>
                      <a:pt x="203511" y="11963"/>
                      <a:pt x="224806" y="33258"/>
                    </a:cubicBezTo>
                    <a:cubicBezTo>
                      <a:pt x="246101" y="54553"/>
                      <a:pt x="258064" y="83434"/>
                      <a:pt x="258064" y="113550"/>
                    </a:cubicBezTo>
                    <a:lnTo>
                      <a:pt x="258064" y="113550"/>
                    </a:lnTo>
                    <a:cubicBezTo>
                      <a:pt x="258064" y="143665"/>
                      <a:pt x="246101" y="172547"/>
                      <a:pt x="224806" y="193841"/>
                    </a:cubicBezTo>
                    <a:cubicBezTo>
                      <a:pt x="203511" y="215136"/>
                      <a:pt x="174630" y="227099"/>
                      <a:pt x="144514" y="227099"/>
                    </a:cubicBezTo>
                    <a:lnTo>
                      <a:pt x="113550" y="227099"/>
                    </a:lnTo>
                    <a:cubicBezTo>
                      <a:pt x="83434" y="227099"/>
                      <a:pt x="54553" y="215136"/>
                      <a:pt x="33258" y="193841"/>
                    </a:cubicBezTo>
                    <a:cubicBezTo>
                      <a:pt x="11963" y="172547"/>
                      <a:pt x="0" y="143665"/>
                      <a:pt x="0" y="113550"/>
                    </a:cubicBezTo>
                    <a:lnTo>
                      <a:pt x="0" y="113550"/>
                    </a:lnTo>
                    <a:cubicBezTo>
                      <a:pt x="0" y="83434"/>
                      <a:pt x="11963" y="54553"/>
                      <a:pt x="33258" y="33258"/>
                    </a:cubicBezTo>
                    <a:cubicBezTo>
                      <a:pt x="54553" y="11963"/>
                      <a:pt x="83434" y="0"/>
                      <a:pt x="11355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58064" cy="265199"/>
              </a:xfrm>
              <a:prstGeom prst="rect">
                <a:avLst/>
              </a:prstGeom>
            </p:spPr>
            <p:txBody>
              <a:bodyPr lIns="34129" tIns="34129" rIns="34129" bIns="34129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47167" y="94509"/>
              <a:ext cx="583371" cy="583371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6522947" y="2095962"/>
            <a:ext cx="568431" cy="579293"/>
          </a:xfrm>
          <a:custGeom>
            <a:avLst/>
            <a:gdLst/>
            <a:ahLst/>
            <a:cxnLst/>
            <a:rect l="l" t="t" r="r" b="b"/>
            <a:pathLst>
              <a:path w="568431" h="579293">
                <a:moveTo>
                  <a:pt x="0" y="0"/>
                </a:moveTo>
                <a:lnTo>
                  <a:pt x="568430" y="0"/>
                </a:lnTo>
                <a:lnTo>
                  <a:pt x="568430" y="579292"/>
                </a:lnTo>
                <a:lnTo>
                  <a:pt x="0" y="579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522947" y="8500129"/>
            <a:ext cx="658279" cy="579293"/>
            <a:chOff x="0" y="0"/>
            <a:chExt cx="258064" cy="2270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8064" cy="227099"/>
            </a:xfrm>
            <a:custGeom>
              <a:avLst/>
              <a:gdLst/>
              <a:ahLst/>
              <a:cxnLst/>
              <a:rect l="l" t="t" r="r" b="b"/>
              <a:pathLst>
                <a:path w="258064" h="227099">
                  <a:moveTo>
                    <a:pt x="113550" y="0"/>
                  </a:moveTo>
                  <a:lnTo>
                    <a:pt x="144514" y="0"/>
                  </a:lnTo>
                  <a:cubicBezTo>
                    <a:pt x="174630" y="0"/>
                    <a:pt x="203511" y="11963"/>
                    <a:pt x="224806" y="33258"/>
                  </a:cubicBezTo>
                  <a:cubicBezTo>
                    <a:pt x="246101" y="54553"/>
                    <a:pt x="258064" y="83434"/>
                    <a:pt x="258064" y="113550"/>
                  </a:cubicBezTo>
                  <a:lnTo>
                    <a:pt x="258064" y="113550"/>
                  </a:lnTo>
                  <a:cubicBezTo>
                    <a:pt x="258064" y="143665"/>
                    <a:pt x="246101" y="172547"/>
                    <a:pt x="224806" y="193841"/>
                  </a:cubicBezTo>
                  <a:cubicBezTo>
                    <a:pt x="203511" y="215136"/>
                    <a:pt x="174630" y="227099"/>
                    <a:pt x="144514" y="227099"/>
                  </a:cubicBezTo>
                  <a:lnTo>
                    <a:pt x="113550" y="227099"/>
                  </a:lnTo>
                  <a:cubicBezTo>
                    <a:pt x="83434" y="227099"/>
                    <a:pt x="54553" y="215136"/>
                    <a:pt x="33258" y="193841"/>
                  </a:cubicBezTo>
                  <a:cubicBezTo>
                    <a:pt x="11963" y="172547"/>
                    <a:pt x="0" y="143665"/>
                    <a:pt x="0" y="113550"/>
                  </a:cubicBezTo>
                  <a:lnTo>
                    <a:pt x="0" y="113550"/>
                  </a:lnTo>
                  <a:cubicBezTo>
                    <a:pt x="0" y="83434"/>
                    <a:pt x="11963" y="54553"/>
                    <a:pt x="33258" y="33258"/>
                  </a:cubicBezTo>
                  <a:cubicBezTo>
                    <a:pt x="54553" y="11963"/>
                    <a:pt x="83434" y="0"/>
                    <a:pt x="11355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58064" cy="265199"/>
            </a:xfrm>
            <a:prstGeom prst="rect">
              <a:avLst/>
            </a:prstGeom>
          </p:spPr>
          <p:txBody>
            <a:bodyPr lIns="34129" tIns="34129" rIns="34129" bIns="34129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33322" y="8571011"/>
            <a:ext cx="437528" cy="437528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4309135" y="8500129"/>
            <a:ext cx="568431" cy="579293"/>
          </a:xfrm>
          <a:custGeom>
            <a:avLst/>
            <a:gdLst/>
            <a:ahLst/>
            <a:cxnLst/>
            <a:rect l="l" t="t" r="r" b="b"/>
            <a:pathLst>
              <a:path w="568431" h="579293">
                <a:moveTo>
                  <a:pt x="0" y="0"/>
                </a:moveTo>
                <a:lnTo>
                  <a:pt x="568431" y="0"/>
                </a:lnTo>
                <a:lnTo>
                  <a:pt x="568431" y="579292"/>
                </a:lnTo>
                <a:lnTo>
                  <a:pt x="0" y="579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072241" y="8500129"/>
            <a:ext cx="658279" cy="579293"/>
            <a:chOff x="0" y="0"/>
            <a:chExt cx="258064" cy="2270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8064" cy="227099"/>
            </a:xfrm>
            <a:custGeom>
              <a:avLst/>
              <a:gdLst/>
              <a:ahLst/>
              <a:cxnLst/>
              <a:rect l="l" t="t" r="r" b="b"/>
              <a:pathLst>
                <a:path w="258064" h="227099">
                  <a:moveTo>
                    <a:pt x="113550" y="0"/>
                  </a:moveTo>
                  <a:lnTo>
                    <a:pt x="144514" y="0"/>
                  </a:lnTo>
                  <a:cubicBezTo>
                    <a:pt x="174630" y="0"/>
                    <a:pt x="203511" y="11963"/>
                    <a:pt x="224806" y="33258"/>
                  </a:cubicBezTo>
                  <a:cubicBezTo>
                    <a:pt x="246101" y="54553"/>
                    <a:pt x="258064" y="83434"/>
                    <a:pt x="258064" y="113550"/>
                  </a:cubicBezTo>
                  <a:lnTo>
                    <a:pt x="258064" y="113550"/>
                  </a:lnTo>
                  <a:cubicBezTo>
                    <a:pt x="258064" y="143665"/>
                    <a:pt x="246101" y="172547"/>
                    <a:pt x="224806" y="193841"/>
                  </a:cubicBezTo>
                  <a:cubicBezTo>
                    <a:pt x="203511" y="215136"/>
                    <a:pt x="174630" y="227099"/>
                    <a:pt x="144514" y="227099"/>
                  </a:cubicBezTo>
                  <a:lnTo>
                    <a:pt x="113550" y="227099"/>
                  </a:lnTo>
                  <a:cubicBezTo>
                    <a:pt x="83434" y="227099"/>
                    <a:pt x="54553" y="215136"/>
                    <a:pt x="33258" y="193841"/>
                  </a:cubicBezTo>
                  <a:cubicBezTo>
                    <a:pt x="11963" y="172547"/>
                    <a:pt x="0" y="143665"/>
                    <a:pt x="0" y="113550"/>
                  </a:cubicBezTo>
                  <a:lnTo>
                    <a:pt x="0" y="113550"/>
                  </a:lnTo>
                  <a:cubicBezTo>
                    <a:pt x="0" y="83434"/>
                    <a:pt x="11963" y="54553"/>
                    <a:pt x="33258" y="33258"/>
                  </a:cubicBezTo>
                  <a:cubicBezTo>
                    <a:pt x="54553" y="11963"/>
                    <a:pt x="83434" y="0"/>
                    <a:pt x="113550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8064" cy="265199"/>
            </a:xfrm>
            <a:prstGeom prst="rect">
              <a:avLst/>
            </a:prstGeom>
          </p:spPr>
          <p:txBody>
            <a:bodyPr lIns="34129" tIns="34129" rIns="34129" bIns="34129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82617" y="8571011"/>
            <a:ext cx="437528" cy="43752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74208" y="660400"/>
            <a:ext cx="3648698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Overview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144000" y="2217890"/>
            <a:ext cx="7905541" cy="6448397"/>
            <a:chOff x="0" y="0"/>
            <a:chExt cx="10540722" cy="8597863"/>
          </a:xfrm>
        </p:grpSpPr>
        <p:sp>
          <p:nvSpPr>
            <p:cNvPr id="23" name="TextBox 23"/>
            <p:cNvSpPr txBox="1"/>
            <p:nvPr/>
          </p:nvSpPr>
          <p:spPr>
            <a:xfrm>
              <a:off x="12700" y="-47625"/>
              <a:ext cx="10528022" cy="8645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✅ 멀티플레이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현재 최대 4인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세션 생성, 참가, 강퇴, 방장 위임 등 구현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플레이어 움직임(걷기, 뛰기, 점프, 상호작용, 스핀, 공격 등)</a:t>
              </a:r>
            </a:p>
            <a:p>
              <a:pPr algn="l">
                <a:lnSpc>
                  <a:spcPts val="3500"/>
                </a:lnSpc>
              </a:pPr>
              <a:r>
                <a:rPr lang="en-US" sz="25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✅ 인공 지능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현재 학습 기반으로 움직이지만 어색함이 보임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더 나은 움직임을 위해 계속 </a:t>
              </a:r>
              <a:r>
                <a:rPr lang="en-US" sz="2000" b="1">
                  <a:solidFill>
                    <a:srgbClr val="00BF6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업데이트 진행중</a:t>
              </a:r>
            </a:p>
            <a:p>
              <a:pPr algn="l">
                <a:lnSpc>
                  <a:spcPts val="3500"/>
                </a:lnSpc>
              </a:pPr>
              <a:r>
                <a:rPr lang="en-US" sz="25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✅ 역할 기반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Hider와 Seeker로 랜덤 지정</a:t>
              </a:r>
            </a:p>
            <a:p>
              <a:pPr algn="l">
                <a:lnSpc>
                  <a:spcPts val="3500"/>
                </a:lnSpc>
              </a:pPr>
              <a:r>
                <a:rPr lang="en-US" sz="25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✅ 미션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Seeker는 Hider를 잡는 미션 제공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Hider는 사과 줍기, 스핀 미션 제공(</a:t>
              </a:r>
              <a:r>
                <a:rPr lang="en-US" sz="2000" b="1">
                  <a:solidFill>
                    <a:srgbClr val="00BF6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미션 요소 추가중</a:t>
              </a: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)</a:t>
              </a:r>
            </a:p>
            <a:p>
              <a:pPr algn="l">
                <a:lnSpc>
                  <a:spcPts val="3500"/>
                </a:lnSpc>
              </a:pPr>
              <a:r>
                <a:rPr lang="en-US" sz="25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✅ 구 형태의 맵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구 형태의 맵에 맞는 중력 구현</a:t>
              </a:r>
            </a:p>
            <a:p>
              <a:pPr algn="l">
                <a:lnSpc>
                  <a:spcPts val="3500"/>
                </a:lnSpc>
              </a:pPr>
              <a:r>
                <a:rPr lang="en-US" sz="25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✅ UI/UX</a:t>
              </a:r>
            </a:p>
            <a:p>
              <a:pPr marL="431805" lvl="1" indent="-215903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11523"/>
                  </a:solidFill>
                  <a:latin typeface="Noto Serif KR Semi-Bold"/>
                  <a:ea typeface="Noto Serif KR Semi-Bold"/>
                  <a:cs typeface="Noto Serif KR Semi-Bold"/>
                  <a:sym typeface="Noto Serif KR Semi-Bold"/>
                </a:rPr>
                <a:t>계속해서 업데이트 중</a:t>
              </a:r>
            </a:p>
            <a:p>
              <a:pPr algn="l">
                <a:lnSpc>
                  <a:spcPts val="2800"/>
                </a:lnSpc>
              </a:pPr>
              <a:endParaRPr lang="en-US" sz="20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endParaRP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1961197"/>
              <a:ext cx="672784" cy="592058"/>
              <a:chOff x="0" y="0"/>
              <a:chExt cx="258064" cy="22709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58064" cy="227099"/>
              </a:xfrm>
              <a:custGeom>
                <a:avLst/>
                <a:gdLst/>
                <a:ahLst/>
                <a:cxnLst/>
                <a:rect l="l" t="t" r="r" b="b"/>
                <a:pathLst>
                  <a:path w="258064" h="227099">
                    <a:moveTo>
                      <a:pt x="113550" y="0"/>
                    </a:moveTo>
                    <a:lnTo>
                      <a:pt x="144514" y="0"/>
                    </a:lnTo>
                    <a:cubicBezTo>
                      <a:pt x="174630" y="0"/>
                      <a:pt x="203511" y="11963"/>
                      <a:pt x="224806" y="33258"/>
                    </a:cubicBezTo>
                    <a:cubicBezTo>
                      <a:pt x="246101" y="54553"/>
                      <a:pt x="258064" y="83434"/>
                      <a:pt x="258064" y="113550"/>
                    </a:cubicBezTo>
                    <a:lnTo>
                      <a:pt x="258064" y="113550"/>
                    </a:lnTo>
                    <a:cubicBezTo>
                      <a:pt x="258064" y="143665"/>
                      <a:pt x="246101" y="172547"/>
                      <a:pt x="224806" y="193841"/>
                    </a:cubicBezTo>
                    <a:cubicBezTo>
                      <a:pt x="203511" y="215136"/>
                      <a:pt x="174630" y="227099"/>
                      <a:pt x="144514" y="227099"/>
                    </a:cubicBezTo>
                    <a:lnTo>
                      <a:pt x="113550" y="227099"/>
                    </a:lnTo>
                    <a:cubicBezTo>
                      <a:pt x="83434" y="227099"/>
                      <a:pt x="54553" y="215136"/>
                      <a:pt x="33258" y="193841"/>
                    </a:cubicBezTo>
                    <a:cubicBezTo>
                      <a:pt x="11963" y="172547"/>
                      <a:pt x="0" y="143665"/>
                      <a:pt x="0" y="113550"/>
                    </a:cubicBezTo>
                    <a:lnTo>
                      <a:pt x="0" y="113550"/>
                    </a:lnTo>
                    <a:cubicBezTo>
                      <a:pt x="0" y="83434"/>
                      <a:pt x="11963" y="54553"/>
                      <a:pt x="33258" y="33258"/>
                    </a:cubicBezTo>
                    <a:cubicBezTo>
                      <a:pt x="54553" y="11963"/>
                      <a:pt x="83434" y="0"/>
                      <a:pt x="11355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258064" cy="255674"/>
              </a:xfrm>
              <a:prstGeom prst="rect">
                <a:avLst/>
              </a:prstGeom>
            </p:spPr>
            <p:txBody>
              <a:bodyPr lIns="34129" tIns="34129" rIns="34129" bIns="34129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2807" y="2033641"/>
              <a:ext cx="447170" cy="447170"/>
            </a:xfrm>
            <a:prstGeom prst="rect">
              <a:avLst/>
            </a:prstGeom>
          </p:spPr>
        </p:pic>
        <p:grpSp>
          <p:nvGrpSpPr>
            <p:cNvPr id="28" name="Group 28"/>
            <p:cNvGrpSpPr/>
            <p:nvPr/>
          </p:nvGrpSpPr>
          <p:grpSpPr>
            <a:xfrm>
              <a:off x="0" y="4567617"/>
              <a:ext cx="672784" cy="592058"/>
              <a:chOff x="0" y="0"/>
              <a:chExt cx="258064" cy="22709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58064" cy="227099"/>
              </a:xfrm>
              <a:custGeom>
                <a:avLst/>
                <a:gdLst/>
                <a:ahLst/>
                <a:cxnLst/>
                <a:rect l="l" t="t" r="r" b="b"/>
                <a:pathLst>
                  <a:path w="258064" h="227099">
                    <a:moveTo>
                      <a:pt x="113550" y="0"/>
                    </a:moveTo>
                    <a:lnTo>
                      <a:pt x="144514" y="0"/>
                    </a:lnTo>
                    <a:cubicBezTo>
                      <a:pt x="174630" y="0"/>
                      <a:pt x="203511" y="11963"/>
                      <a:pt x="224806" y="33258"/>
                    </a:cubicBezTo>
                    <a:cubicBezTo>
                      <a:pt x="246101" y="54553"/>
                      <a:pt x="258064" y="83434"/>
                      <a:pt x="258064" y="113550"/>
                    </a:cubicBezTo>
                    <a:lnTo>
                      <a:pt x="258064" y="113550"/>
                    </a:lnTo>
                    <a:cubicBezTo>
                      <a:pt x="258064" y="143665"/>
                      <a:pt x="246101" y="172547"/>
                      <a:pt x="224806" y="193841"/>
                    </a:cubicBezTo>
                    <a:cubicBezTo>
                      <a:pt x="203511" y="215136"/>
                      <a:pt x="174630" y="227099"/>
                      <a:pt x="144514" y="227099"/>
                    </a:cubicBezTo>
                    <a:lnTo>
                      <a:pt x="113550" y="227099"/>
                    </a:lnTo>
                    <a:cubicBezTo>
                      <a:pt x="83434" y="227099"/>
                      <a:pt x="54553" y="215136"/>
                      <a:pt x="33258" y="193841"/>
                    </a:cubicBezTo>
                    <a:cubicBezTo>
                      <a:pt x="11963" y="172547"/>
                      <a:pt x="0" y="143665"/>
                      <a:pt x="0" y="113550"/>
                    </a:cubicBezTo>
                    <a:lnTo>
                      <a:pt x="0" y="113550"/>
                    </a:lnTo>
                    <a:cubicBezTo>
                      <a:pt x="0" y="83434"/>
                      <a:pt x="11963" y="54553"/>
                      <a:pt x="33258" y="33258"/>
                    </a:cubicBezTo>
                    <a:cubicBezTo>
                      <a:pt x="54553" y="11963"/>
                      <a:pt x="83434" y="0"/>
                      <a:pt x="113550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258064" cy="255674"/>
              </a:xfrm>
              <a:prstGeom prst="rect">
                <a:avLst/>
              </a:prstGeom>
            </p:spPr>
            <p:txBody>
              <a:bodyPr lIns="34129" tIns="34129" rIns="34129" bIns="34129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2807" y="4640061"/>
              <a:ext cx="447170" cy="447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9696" y="1631044"/>
            <a:ext cx="11717538" cy="6954598"/>
          </a:xfrm>
          <a:custGeom>
            <a:avLst/>
            <a:gdLst/>
            <a:ahLst/>
            <a:cxnLst/>
            <a:rect l="l" t="t" r="r" b="b"/>
            <a:pathLst>
              <a:path w="11717538" h="6954598">
                <a:moveTo>
                  <a:pt x="0" y="0"/>
                </a:moveTo>
                <a:lnTo>
                  <a:pt x="11717538" y="0"/>
                </a:lnTo>
                <a:lnTo>
                  <a:pt x="11717538" y="6954598"/>
                </a:lnTo>
                <a:lnTo>
                  <a:pt x="0" y="695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3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4208" y="660400"/>
            <a:ext cx="3437434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09677"/>
            <a:ext cx="6711620" cy="432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플레이어</a:t>
            </a:r>
          </a:p>
          <a:p>
            <a:pPr marL="484560" lvl="1" indent="-242280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플레이어 캐릭터의 데이터, 조작, 상호작용</a:t>
            </a:r>
          </a:p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게임플레이 코어</a:t>
            </a:r>
          </a:p>
          <a:p>
            <a:pPr marL="484560" lvl="1" indent="-242280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실제 인게임 세션의 규칙과 네트워크 연결 관리</a:t>
            </a:r>
          </a:p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시스템 매니저</a:t>
            </a:r>
          </a:p>
          <a:p>
            <a:pPr marL="484560" lvl="1" indent="-242280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전반적인 게임 상태와 핵심 기능들을 총괄</a:t>
            </a:r>
          </a:p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월드 및 AI</a:t>
            </a:r>
          </a:p>
          <a:p>
            <a:pPr marL="484560" lvl="1" indent="-242280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구 형태의 맵에 맞는 중력 구현</a:t>
            </a:r>
          </a:p>
          <a:p>
            <a:pPr marL="484560" lvl="1" indent="-242280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학습된 AI로 </a:t>
            </a:r>
            <a:r>
              <a:rPr lang="en-US" sz="2244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AI NPC 구현</a:t>
            </a:r>
          </a:p>
          <a:p>
            <a:pPr algn="l">
              <a:lnSpc>
                <a:spcPts val="3142"/>
              </a:lnSpc>
            </a:pPr>
            <a:endParaRPr lang="en-US" sz="2244">
              <a:solidFill>
                <a:srgbClr val="011523"/>
              </a:solidFill>
              <a:latin typeface="Noto Serif KR"/>
              <a:ea typeface="Noto Serif KR"/>
              <a:cs typeface="Noto Serif KR"/>
              <a:sym typeface="Noto Serif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75889" y="8744004"/>
            <a:ext cx="5270316" cy="51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Zoo 클래스 다이어그램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927" y="1577894"/>
            <a:ext cx="1362180" cy="1362180"/>
          </a:xfrm>
          <a:custGeom>
            <a:avLst/>
            <a:gdLst/>
            <a:ahLst/>
            <a:cxnLst/>
            <a:rect l="l" t="t" r="r" b="b"/>
            <a:pathLst>
              <a:path w="1362180" h="1362180">
                <a:moveTo>
                  <a:pt x="0" y="0"/>
                </a:moveTo>
                <a:lnTo>
                  <a:pt x="1362180" y="0"/>
                </a:lnTo>
                <a:lnTo>
                  <a:pt x="1362180" y="1362180"/>
                </a:lnTo>
                <a:lnTo>
                  <a:pt x="0" y="1362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77095" y="3287804"/>
            <a:ext cx="4611216" cy="1042644"/>
            <a:chOff x="0" y="0"/>
            <a:chExt cx="1214477" cy="2746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4477" cy="274606"/>
            </a:xfrm>
            <a:custGeom>
              <a:avLst/>
              <a:gdLst/>
              <a:ahLst/>
              <a:cxnLst/>
              <a:rect l="l" t="t" r="r" b="b"/>
              <a:pathLst>
                <a:path w="1214477" h="274606">
                  <a:moveTo>
                    <a:pt x="25184" y="0"/>
                  </a:moveTo>
                  <a:lnTo>
                    <a:pt x="1189293" y="0"/>
                  </a:lnTo>
                  <a:cubicBezTo>
                    <a:pt x="1203201" y="0"/>
                    <a:pt x="1214477" y="11275"/>
                    <a:pt x="1214477" y="25184"/>
                  </a:cubicBezTo>
                  <a:lnTo>
                    <a:pt x="1214477" y="249422"/>
                  </a:lnTo>
                  <a:cubicBezTo>
                    <a:pt x="1214477" y="256101"/>
                    <a:pt x="1211823" y="262507"/>
                    <a:pt x="1207101" y="267229"/>
                  </a:cubicBezTo>
                  <a:cubicBezTo>
                    <a:pt x="1202378" y="271952"/>
                    <a:pt x="1195972" y="274606"/>
                    <a:pt x="1189293" y="274606"/>
                  </a:cubicBezTo>
                  <a:lnTo>
                    <a:pt x="25184" y="274606"/>
                  </a:lnTo>
                  <a:cubicBezTo>
                    <a:pt x="18505" y="274606"/>
                    <a:pt x="12099" y="271952"/>
                    <a:pt x="7376" y="267229"/>
                  </a:cubicBezTo>
                  <a:cubicBezTo>
                    <a:pt x="2653" y="262507"/>
                    <a:pt x="0" y="256101"/>
                    <a:pt x="0" y="249422"/>
                  </a:cubicBezTo>
                  <a:lnTo>
                    <a:pt x="0" y="25184"/>
                  </a:lnTo>
                  <a:cubicBezTo>
                    <a:pt x="0" y="18505"/>
                    <a:pt x="2653" y="12099"/>
                    <a:pt x="7376" y="7376"/>
                  </a:cubicBezTo>
                  <a:cubicBezTo>
                    <a:pt x="12099" y="2653"/>
                    <a:pt x="18505" y="0"/>
                    <a:pt x="25184" y="0"/>
                  </a:cubicBezTo>
                  <a:close/>
                </a:path>
              </a:pathLst>
            </a:custGeom>
            <a:solidFill>
              <a:srgbClr val="011523"/>
            </a:solidFill>
            <a:ln w="19050" cap="sq">
              <a:solidFill>
                <a:srgbClr val="F5FB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14477" cy="293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FF914D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private void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en-US" sz="1200">
                  <a:solidFill>
                    <a:srgbClr val="38B6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InputEvent</a:t>
              </a: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(InputAction.CallbackContext ctx)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  ...</a:t>
              </a:r>
            </a:p>
            <a:p>
              <a:pPr marL="0" lvl="0" indent="0" algn="l">
                <a:lnSpc>
                  <a:spcPts val="1679"/>
                </a:lnSpc>
                <a:spcBef>
                  <a:spcPct val="0"/>
                </a:spcBef>
              </a:pPr>
              <a:r>
                <a:rPr lang="en-US" sz="1200" u="none" strike="noStrike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51669" y="3187724"/>
            <a:ext cx="1226578" cy="1226578"/>
          </a:xfrm>
          <a:custGeom>
            <a:avLst/>
            <a:gdLst/>
            <a:ahLst/>
            <a:cxnLst/>
            <a:rect l="l" t="t" r="r" b="b"/>
            <a:pathLst>
              <a:path w="1226578" h="1226578">
                <a:moveTo>
                  <a:pt x="0" y="0"/>
                </a:moveTo>
                <a:lnTo>
                  <a:pt x="1226578" y="0"/>
                </a:lnTo>
                <a:lnTo>
                  <a:pt x="1226578" y="1226578"/>
                </a:lnTo>
                <a:lnTo>
                  <a:pt x="0" y="1226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51669" y="4571243"/>
            <a:ext cx="1508821" cy="1465525"/>
            <a:chOff x="0" y="0"/>
            <a:chExt cx="2011761" cy="1954033"/>
          </a:xfrm>
        </p:grpSpPr>
        <p:grpSp>
          <p:nvGrpSpPr>
            <p:cNvPr id="8" name="Group 8"/>
            <p:cNvGrpSpPr/>
            <p:nvPr/>
          </p:nvGrpSpPr>
          <p:grpSpPr>
            <a:xfrm rot="9599999">
              <a:off x="718944" y="136936"/>
              <a:ext cx="1066881" cy="1509306"/>
              <a:chOff x="0" y="0"/>
              <a:chExt cx="689177" cy="97497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89177" cy="974971"/>
              </a:xfrm>
              <a:custGeom>
                <a:avLst/>
                <a:gdLst/>
                <a:ahLst/>
                <a:cxnLst/>
                <a:rect l="l" t="t" r="r" b="b"/>
                <a:pathLst>
                  <a:path w="689177" h="974971">
                    <a:moveTo>
                      <a:pt x="344588" y="974971"/>
                    </a:moveTo>
                    <a:lnTo>
                      <a:pt x="689177" y="0"/>
                    </a:lnTo>
                    <a:lnTo>
                      <a:pt x="0" y="0"/>
                    </a:lnTo>
                    <a:lnTo>
                      <a:pt x="344588" y="9749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ysDot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07684" y="22016"/>
                <a:ext cx="473809" cy="5002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818981" y="980737"/>
              <a:ext cx="1192780" cy="921462"/>
              <a:chOff x="0" y="0"/>
              <a:chExt cx="770504" cy="5952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70504" cy="595240"/>
              </a:xfrm>
              <a:custGeom>
                <a:avLst/>
                <a:gdLst/>
                <a:ahLst/>
                <a:cxnLst/>
                <a:rect l="l" t="t" r="r" b="b"/>
                <a:pathLst>
                  <a:path w="770504" h="595240">
                    <a:moveTo>
                      <a:pt x="0" y="0"/>
                    </a:moveTo>
                    <a:lnTo>
                      <a:pt x="770504" y="0"/>
                    </a:lnTo>
                    <a:lnTo>
                      <a:pt x="770504" y="595240"/>
                    </a:lnTo>
                    <a:lnTo>
                      <a:pt x="0" y="595240"/>
                    </a:lnTo>
                    <a:close/>
                  </a:path>
                </a:pathLst>
              </a:custGeom>
              <a:solidFill>
                <a:srgbClr val="F5FB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770504" cy="6428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791285"/>
              <a:ext cx="1162749" cy="1162749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FB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 flipH="1">
              <a:off x="76332" y="1372659"/>
              <a:ext cx="505043" cy="288173"/>
            </a:xfrm>
            <a:prstGeom prst="line">
              <a:avLst/>
            </a:prstGeom>
            <a:ln w="11651" cap="flat">
              <a:solidFill>
                <a:srgbClr val="DC433A"/>
              </a:solidFill>
              <a:prstDash val="sysDash"/>
              <a:headEnd type="arrow" w="med" len="sm"/>
              <a:tailEnd type="none" w="sm" len="sm"/>
            </a:ln>
          </p:spPr>
        </p:sp>
        <p:sp>
          <p:nvSpPr>
            <p:cNvPr id="18" name="Freeform 18"/>
            <p:cNvSpPr/>
            <p:nvPr/>
          </p:nvSpPr>
          <p:spPr>
            <a:xfrm rot="3972708">
              <a:off x="1089690" y="971184"/>
              <a:ext cx="270903" cy="270903"/>
            </a:xfrm>
            <a:custGeom>
              <a:avLst/>
              <a:gdLst/>
              <a:ahLst/>
              <a:cxnLst/>
              <a:rect l="l" t="t" r="r" b="b"/>
              <a:pathLst>
                <a:path w="270903" h="270903">
                  <a:moveTo>
                    <a:pt x="0" y="0"/>
                  </a:moveTo>
                  <a:lnTo>
                    <a:pt x="270903" y="0"/>
                  </a:lnTo>
                  <a:lnTo>
                    <a:pt x="270903" y="270903"/>
                  </a:lnTo>
                  <a:lnTo>
                    <a:pt x="0" y="270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 rot="9600000">
              <a:off x="641984" y="152775"/>
              <a:ext cx="761506" cy="203747"/>
              <a:chOff x="0" y="0"/>
              <a:chExt cx="491913" cy="1316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91913" cy="131615"/>
              </a:xfrm>
              <a:custGeom>
                <a:avLst/>
                <a:gdLst/>
                <a:ahLst/>
                <a:cxnLst/>
                <a:rect l="l" t="t" r="r" b="b"/>
                <a:pathLst>
                  <a:path w="491913" h="131615">
                    <a:moveTo>
                      <a:pt x="0" y="0"/>
                    </a:moveTo>
                    <a:lnTo>
                      <a:pt x="491913" y="0"/>
                    </a:lnTo>
                    <a:lnTo>
                      <a:pt x="491913" y="131615"/>
                    </a:lnTo>
                    <a:lnTo>
                      <a:pt x="0" y="131615"/>
                    </a:lnTo>
                    <a:close/>
                  </a:path>
                </a:pathLst>
              </a:custGeom>
              <a:solidFill>
                <a:srgbClr val="F5FB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491913" cy="1792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 rot="4200000">
              <a:off x="867907" y="140113"/>
              <a:ext cx="278417" cy="172618"/>
            </a:xfrm>
            <a:custGeom>
              <a:avLst/>
              <a:gdLst/>
              <a:ahLst/>
              <a:cxnLst/>
              <a:rect l="l" t="t" r="r" b="b"/>
              <a:pathLst>
                <a:path w="278417" h="172618">
                  <a:moveTo>
                    <a:pt x="0" y="0"/>
                  </a:moveTo>
                  <a:lnTo>
                    <a:pt x="278416" y="0"/>
                  </a:lnTo>
                  <a:lnTo>
                    <a:pt x="278416" y="172619"/>
                  </a:lnTo>
                  <a:lnTo>
                    <a:pt x="0" y="172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1028700" y="6506684"/>
            <a:ext cx="1294379" cy="1294379"/>
          </a:xfrm>
          <a:custGeom>
            <a:avLst/>
            <a:gdLst/>
            <a:ahLst/>
            <a:cxnLst/>
            <a:rect l="l" t="t" r="r" b="b"/>
            <a:pathLst>
              <a:path w="1294379" h="1294379">
                <a:moveTo>
                  <a:pt x="0" y="0"/>
                </a:moveTo>
                <a:lnTo>
                  <a:pt x="1294379" y="0"/>
                </a:lnTo>
                <a:lnTo>
                  <a:pt x="1294379" y="1294379"/>
                </a:lnTo>
                <a:lnTo>
                  <a:pt x="0" y="1294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AutoShape 24"/>
          <p:cNvSpPr/>
          <p:nvPr/>
        </p:nvSpPr>
        <p:spPr>
          <a:xfrm flipV="1">
            <a:off x="8294174" y="8812072"/>
            <a:ext cx="694910" cy="1609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Freeform 25"/>
          <p:cNvSpPr/>
          <p:nvPr/>
        </p:nvSpPr>
        <p:spPr>
          <a:xfrm>
            <a:off x="7272918" y="8302565"/>
            <a:ext cx="843473" cy="987321"/>
          </a:xfrm>
          <a:custGeom>
            <a:avLst/>
            <a:gdLst/>
            <a:ahLst/>
            <a:cxnLst/>
            <a:rect l="l" t="t" r="r" b="b"/>
            <a:pathLst>
              <a:path w="843473" h="987321">
                <a:moveTo>
                  <a:pt x="0" y="0"/>
                </a:moveTo>
                <a:lnTo>
                  <a:pt x="843473" y="0"/>
                </a:lnTo>
                <a:lnTo>
                  <a:pt x="843473" y="987322"/>
                </a:lnTo>
                <a:lnTo>
                  <a:pt x="0" y="987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170280" y="8440477"/>
            <a:ext cx="722208" cy="775377"/>
          </a:xfrm>
          <a:custGeom>
            <a:avLst/>
            <a:gdLst/>
            <a:ahLst/>
            <a:cxnLst/>
            <a:rect l="l" t="t" r="r" b="b"/>
            <a:pathLst>
              <a:path w="722208" h="775377">
                <a:moveTo>
                  <a:pt x="0" y="0"/>
                </a:moveTo>
                <a:lnTo>
                  <a:pt x="722208" y="0"/>
                </a:lnTo>
                <a:lnTo>
                  <a:pt x="722208" y="775377"/>
                </a:lnTo>
                <a:lnTo>
                  <a:pt x="0" y="775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09650" y="8267788"/>
            <a:ext cx="1294379" cy="1407863"/>
          </a:xfrm>
          <a:custGeom>
            <a:avLst/>
            <a:gdLst/>
            <a:ahLst/>
            <a:cxnLst/>
            <a:rect l="l" t="t" r="r" b="b"/>
            <a:pathLst>
              <a:path w="1294379" h="1407863">
                <a:moveTo>
                  <a:pt x="0" y="0"/>
                </a:moveTo>
                <a:lnTo>
                  <a:pt x="1294379" y="0"/>
                </a:lnTo>
                <a:lnTo>
                  <a:pt x="1294379" y="1407863"/>
                </a:lnTo>
                <a:lnTo>
                  <a:pt x="0" y="1407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611526" y="6036768"/>
            <a:ext cx="1942354" cy="1950602"/>
          </a:xfrm>
          <a:custGeom>
            <a:avLst/>
            <a:gdLst/>
            <a:ahLst/>
            <a:cxnLst/>
            <a:rect l="l" t="t" r="r" b="b"/>
            <a:pathLst>
              <a:path w="1942354" h="1950602">
                <a:moveTo>
                  <a:pt x="0" y="0"/>
                </a:moveTo>
                <a:lnTo>
                  <a:pt x="1942354" y="0"/>
                </a:lnTo>
                <a:lnTo>
                  <a:pt x="1942354" y="1950601"/>
                </a:lnTo>
                <a:lnTo>
                  <a:pt x="0" y="19506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696217" y="1914811"/>
            <a:ext cx="1737483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세션 접속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4208" y="660400"/>
            <a:ext cx="4904451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Previous Progress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75095" y="1914811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📌Netcode for Gameobjects 기반 세션 생성 및 참가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75095" y="3557666"/>
            <a:ext cx="301455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📌플레이어 조작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50898" y="3711393"/>
            <a:ext cx="3463609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InputSystem 등록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75095" y="5095875"/>
            <a:ext cx="602910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📌구 형태의 맵 기반 이동 및 카메라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75095" y="6822646"/>
            <a:ext cx="386329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📌ML-Agent 기반 AI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875896" y="8544766"/>
            <a:ext cx="453629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📌애니메이션 및 상호작용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798039" y="1805013"/>
            <a:ext cx="5786893" cy="8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Netcode 기반 세션 생성/참가,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플레이어 위치 동기화 구현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798039" y="3524095"/>
            <a:ext cx="6489961" cy="8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InputSystem 기반 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이동/행동 입력 처리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798039" y="4893364"/>
            <a:ext cx="5942224" cy="8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구형 맵 중력 적용 + 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Cinemachine 활용 카메라 제어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98039" y="6620136"/>
            <a:ext cx="5113342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ML-Agents 적용, 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학습 Agents 개수를 증가로 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더 빠르게 학습 진행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798039" y="8374194"/>
            <a:ext cx="5113342" cy="8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✅ F키 기반 미션/오브젝트 </a:t>
            </a:r>
          </a:p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인터렉션 구현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28700" y="3119109"/>
            <a:ext cx="16230600" cy="49992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4208" y="660400"/>
            <a:ext cx="6408114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Previous Progress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208" y="1713220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📌전반적인 전체 게임 흐름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607850" y="2350709"/>
            <a:ext cx="12505231" cy="708978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4208" y="660400"/>
            <a:ext cx="6408114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Previous Progress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208" y="1713220"/>
            <a:ext cx="9359430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📌AI NPC(</a:t>
            </a:r>
            <a:r>
              <a:rPr lang="ko-KR" altLang="en-US" sz="27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소리</a:t>
            </a:r>
            <a:r>
              <a:rPr lang="en-US" altLang="ko-KR" sz="2700" b="1" dirty="0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X)</a:t>
            </a:r>
            <a:endParaRPr lang="en-US" sz="2700" b="1" dirty="0">
              <a:solidFill>
                <a:srgbClr val="011523"/>
              </a:solidFill>
              <a:latin typeface="Noto Serif KR Semi-Bold"/>
              <a:ea typeface="Noto Serif KR Semi-Bold"/>
              <a:cs typeface="Noto Serif KR Semi-Bold"/>
              <a:sym typeface="Noto Serif KR Semi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7045" y="3139103"/>
            <a:ext cx="1493195" cy="1493195"/>
          </a:xfrm>
          <a:custGeom>
            <a:avLst/>
            <a:gdLst/>
            <a:ahLst/>
            <a:cxnLst/>
            <a:rect l="l" t="t" r="r" b="b"/>
            <a:pathLst>
              <a:path w="1493195" h="1493195">
                <a:moveTo>
                  <a:pt x="0" y="0"/>
                </a:moveTo>
                <a:lnTo>
                  <a:pt x="1493195" y="0"/>
                </a:lnTo>
                <a:lnTo>
                  <a:pt x="1493195" y="1493195"/>
                </a:lnTo>
                <a:lnTo>
                  <a:pt x="0" y="1493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08762" y="6115050"/>
            <a:ext cx="1579286" cy="1572508"/>
          </a:xfrm>
          <a:custGeom>
            <a:avLst/>
            <a:gdLst/>
            <a:ahLst/>
            <a:cxnLst/>
            <a:rect l="l" t="t" r="r" b="b"/>
            <a:pathLst>
              <a:path w="1579286" h="1572508">
                <a:moveTo>
                  <a:pt x="0" y="0"/>
                </a:moveTo>
                <a:lnTo>
                  <a:pt x="1579287" y="0"/>
                </a:lnTo>
                <a:lnTo>
                  <a:pt x="1579287" y="1572508"/>
                </a:lnTo>
                <a:lnTo>
                  <a:pt x="0" y="157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4208" y="660400"/>
            <a:ext cx="6207331" cy="66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1152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Issues &amp; Solutions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4208" y="1713220"/>
            <a:ext cx="404570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📌기술적 문제와 해결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6248" y="4730804"/>
            <a:ext cx="4054788" cy="41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AI NPC의 비현실적 행동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0105" y="7762744"/>
            <a:ext cx="2267377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11523"/>
                </a:solidFill>
                <a:latin typeface="Noto Serif KR Semi-Bold"/>
                <a:ea typeface="Noto Serif KR Semi-Bold"/>
                <a:cs typeface="Noto Serif KR Semi-Bold"/>
                <a:sym typeface="Noto Serif KR Semi-Bold"/>
              </a:rPr>
              <a:t>연출 요소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04537" y="3562242"/>
            <a:ext cx="11492771" cy="210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Bold"/>
                <a:ea typeface="Noto Serif KR Bold"/>
                <a:cs typeface="Noto Serif KR Bold"/>
                <a:sym typeface="Noto Serif KR Bold"/>
              </a:rPr>
              <a:t>부자연스러운 움직임 개선에 관련한 멘토 의견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모든 행동을 강화학습으로 구현하는 것은 비효율적일 수 있으므로, 이동/탐색은 규칙 기반으로, 특정 상황은 강화학습을 활용하여 ‘하이브리드’형식으로 구현하는 것이 적절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학습 효율성과 자연스러움을 동시에 확보 가능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확률 기반의 랜덤 요소를 추가하면 사람 같은 변칙성 확보 가능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11523"/>
              </a:solidFill>
              <a:latin typeface="Noto Serif KR"/>
              <a:ea typeface="Noto Serif KR"/>
              <a:cs typeface="Noto Serif KR"/>
              <a:sym typeface="Noto Serif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04537" y="6600559"/>
            <a:ext cx="7896016" cy="139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5" lvl="1" indent="-215903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11523"/>
                </a:solidFill>
                <a:latin typeface="Noto Serif KR Bold"/>
                <a:ea typeface="Noto Serif KR Bold"/>
                <a:cs typeface="Noto Serif KR Bold"/>
                <a:sym typeface="Noto Serif KR Bold"/>
              </a:rPr>
              <a:t>높은 퀄리티를 위한 추가 요소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애니메이션, 이펙트, 사운드 추가 및 변경</a:t>
            </a:r>
          </a:p>
          <a:p>
            <a:pPr marL="863611" lvl="2" indent="-287870" algn="l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1523"/>
                </a:solidFill>
                <a:latin typeface="Noto Serif KR"/>
                <a:ea typeface="Noto Serif KR"/>
                <a:cs typeface="Noto Serif KR"/>
                <a:sym typeface="Noto Serif KR"/>
              </a:rPr>
              <a:t>이펙트 및 사운드 동기화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11523"/>
              </a:solidFill>
              <a:latin typeface="Noto Serif KR"/>
              <a:ea typeface="Noto Serif KR"/>
              <a:cs typeface="Noto Serif KR"/>
              <a:sym typeface="Noto Serif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623</Words>
  <Application>Microsoft Office PowerPoint</Application>
  <PresentationFormat>사용자 지정</PresentationFormat>
  <Paragraphs>150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DM Serif Display</vt:lpstr>
      <vt:lpstr>Noto Serif KR Bold</vt:lpstr>
      <vt:lpstr>Arial</vt:lpstr>
      <vt:lpstr>Source Han Sans KR</vt:lpstr>
      <vt:lpstr>Noto Serif KR Semi-Bold</vt:lpstr>
      <vt:lpstr>Noto Serif KR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캡스톤디자인II 중간 발표</dc:title>
  <cp:lastModifiedBy>user</cp:lastModifiedBy>
  <cp:revision>4</cp:revision>
  <dcterms:created xsi:type="dcterms:W3CDTF">2006-08-16T00:00:00Z</dcterms:created>
  <dcterms:modified xsi:type="dcterms:W3CDTF">2025-09-09T04:37:02Z</dcterms:modified>
  <dc:identifier>DAGx0n6EVuQ</dc:identifier>
</cp:coreProperties>
</file>